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7772400" cy="10058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McColpin" initials="AM" lastIdx="4" clrIdx="0"/>
  <p:cmAuthor id="1" name="Carlyle, Kathleen L" initials="CKL" lastIdx="7" clrIdx="1">
    <p:extLst/>
  </p:cmAuthor>
  <p:cmAuthor id="2" name="Knutson, Melinda" initials="KM" lastIdx="4" clrIdx="2">
    <p:extLst/>
  </p:cmAuthor>
  <p:cmAuthor id="3" name="McColpin, Amanda C" initials="MAC" lastIdx="1" clrIdx="3">
    <p:extLst>
      <p:ext uri="{19B8F6BF-5375-455C-9EA6-DF929625EA0E}">
        <p15:presenceInfo xmlns:p15="http://schemas.microsoft.com/office/powerpoint/2012/main" userId="S-1-5-21-2589800181-1723214923-4271176276-17160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8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265" autoAdjust="0"/>
    <p:restoredTop sz="98869" autoAdjust="0"/>
  </p:normalViewPr>
  <p:slideViewPr>
    <p:cSldViewPr>
      <p:cViewPr varScale="1">
        <p:scale>
          <a:sx n="82" d="100"/>
          <a:sy n="82" d="100"/>
        </p:scale>
        <p:origin x="780"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58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a:p>
        </p:txBody>
      </p:sp>
    </p:spTree>
    <p:extLst>
      <p:ext uri="{BB962C8B-B14F-4D97-AF65-F5344CB8AC3E}">
        <p14:creationId xmlns:p14="http://schemas.microsoft.com/office/powerpoint/2010/main" val="1914317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p>
        </p:txBody>
      </p:sp>
    </p:spTree>
    <p:extLst>
      <p:ext uri="{BB962C8B-B14F-4D97-AF65-F5344CB8AC3E}">
        <p14:creationId xmlns:p14="http://schemas.microsoft.com/office/powerpoint/2010/main" val="3011694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82930" y="3118104"/>
            <a:ext cx="6606540" cy="21122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65860" y="5632704"/>
            <a:ext cx="5440679" cy="25146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4/16/2019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4/16/2019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388620" y="2313432"/>
            <a:ext cx="3380994" cy="66385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002785" y="2313432"/>
            <a:ext cx="3380994" cy="66385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4/16/2019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4/16/2019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4/16/2019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88620" y="402335"/>
            <a:ext cx="6995159" cy="1609343"/>
          </a:xfrm>
          <a:prstGeom prst="rect">
            <a:avLst/>
          </a:prstGeom>
        </p:spPr>
        <p:txBody>
          <a:bodyPr wrap="square" lIns="0" tIns="0" rIns="0" bIns="0">
            <a:spAutoFit/>
          </a:bodyPr>
          <a:lstStyle>
            <a:lvl1pPr>
              <a:defRPr/>
            </a:lvl1pPr>
          </a:lstStyle>
          <a:p>
            <a:endParaRPr dirty="0"/>
          </a:p>
        </p:txBody>
      </p:sp>
      <p:sp>
        <p:nvSpPr>
          <p:cNvPr id="3" name="Holder 3"/>
          <p:cNvSpPr>
            <a:spLocks noGrp="1"/>
          </p:cNvSpPr>
          <p:nvPr>
            <p:ph type="body" idx="1"/>
          </p:nvPr>
        </p:nvSpPr>
        <p:spPr>
          <a:xfrm>
            <a:off x="388620" y="2313432"/>
            <a:ext cx="6995159" cy="66385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642616" y="9354312"/>
            <a:ext cx="2487167" cy="5029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88620" y="9354312"/>
            <a:ext cx="1787652" cy="5029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4/16/2019</a:t>
            </a:fld>
            <a:endParaRPr lang="en-US"/>
          </a:p>
        </p:txBody>
      </p:sp>
      <p:sp>
        <p:nvSpPr>
          <p:cNvPr id="6" name="Holder 6"/>
          <p:cNvSpPr>
            <a:spLocks noGrp="1"/>
          </p:cNvSpPr>
          <p:nvPr>
            <p:ph type="sldNum" sz="quarter" idx="7"/>
          </p:nvPr>
        </p:nvSpPr>
        <p:spPr>
          <a:xfrm>
            <a:off x="5596128" y="9354312"/>
            <a:ext cx="1787652" cy="5029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iming>
    <p:tnLst>
      <p:par>
        <p:cTn id="1" dur="indefinite" restart="never" nodeType="tmRoot"/>
      </p:par>
    </p:tnLst>
  </p:timing>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hyperlink" Target="mailto:joshua_booker@fws.gov" TargetMode="External"/><Relationship Id="rId13"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hyperlink" Target="https://ecos.fws.gov/ServCat/DownloadFile/162276" TargetMode="External"/><Relationship Id="rId12"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hyperlink" Target="https://fws.maps.arcgis.com/home/group.html?id=d74adc35834e4334abe60fdee7c5275a#overview" TargetMode="External"/><Relationship Id="rId11" Type="http://schemas.openxmlformats.org/officeDocument/2006/relationships/image" Target="../media/image5.gif"/><Relationship Id="rId5" Type="http://schemas.openxmlformats.org/officeDocument/2006/relationships/hyperlink" Target="https://connect.doi.gov/fws/Portal/fip/SitePages/Home.aspx" TargetMode="External"/><Relationship Id="rId10" Type="http://schemas.openxmlformats.org/officeDocument/2006/relationships/hyperlink" Target="https://www.fws.gov/Midwest/Planning/r3ssd/main.html?booker_invasive_plant_management" TargetMode="External"/><Relationship Id="rId4" Type="http://schemas.openxmlformats.org/officeDocument/2006/relationships/hyperlink" Target="https://ecos.fws.gov/ServCat/Reference/Profile/37545" TargetMode="External"/><Relationship Id="rId9" Type="http://schemas.openxmlformats.org/officeDocument/2006/relationships/hyperlink" Target="mailto:Amanda_mccolpin@fws.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flipH="1">
            <a:off x="3124200" y="471015"/>
            <a:ext cx="45719" cy="180967"/>
          </a:xfrm>
          <a:custGeom>
            <a:avLst/>
            <a:gdLst/>
            <a:ahLst/>
            <a:cxnLst/>
            <a:rect l="l" t="t" r="r" b="b"/>
            <a:pathLst>
              <a:path h="336550">
                <a:moveTo>
                  <a:pt x="0" y="0"/>
                </a:moveTo>
                <a:lnTo>
                  <a:pt x="0" y="336042"/>
                </a:lnTo>
              </a:path>
            </a:pathLst>
          </a:custGeom>
          <a:ln w="25400">
            <a:solidFill>
              <a:srgbClr val="008B3F"/>
            </a:solidFill>
          </a:ln>
        </p:spPr>
        <p:txBody>
          <a:bodyPr wrap="square" lIns="0" tIns="0" rIns="0" bIns="0" rtlCol="0"/>
          <a:lstStyle/>
          <a:p>
            <a:endParaRPr/>
          </a:p>
        </p:txBody>
      </p:sp>
      <p:sp>
        <p:nvSpPr>
          <p:cNvPr id="3" name="object 3"/>
          <p:cNvSpPr txBox="1"/>
          <p:nvPr/>
        </p:nvSpPr>
        <p:spPr>
          <a:xfrm>
            <a:off x="838201" y="462709"/>
            <a:ext cx="2335632" cy="215444"/>
          </a:xfrm>
          <a:prstGeom prst="rect">
            <a:avLst/>
          </a:prstGeom>
        </p:spPr>
        <p:txBody>
          <a:bodyPr vert="horz" wrap="square" lIns="0" tIns="0" rIns="0" bIns="0" rtlCol="0">
            <a:spAutoFit/>
          </a:bodyPr>
          <a:lstStyle/>
          <a:p>
            <a:pPr marL="12700">
              <a:lnSpc>
                <a:spcPct val="100000"/>
              </a:lnSpc>
            </a:pPr>
            <a:r>
              <a:rPr lang="en-US" sz="1400" i="1" spc="-10" dirty="0" smtClean="0">
                <a:solidFill>
                  <a:srgbClr val="231F20"/>
                </a:solidFill>
                <a:latin typeface="Monotype Corsiva"/>
                <a:cs typeface="Monotype Corsiva"/>
              </a:rPr>
              <a:t>How Invaded Are </a:t>
            </a:r>
            <a:r>
              <a:rPr lang="en-US" sz="1400" i="1" spc="-10" dirty="0">
                <a:solidFill>
                  <a:srgbClr val="231F20"/>
                </a:solidFill>
                <a:latin typeface="Monotype Corsiva"/>
                <a:cs typeface="Monotype Corsiva"/>
              </a:rPr>
              <a:t>O</a:t>
            </a:r>
            <a:r>
              <a:rPr lang="en-US" sz="1400" i="1" spc="-10" dirty="0" smtClean="0">
                <a:solidFill>
                  <a:srgbClr val="231F20"/>
                </a:solidFill>
                <a:latin typeface="Monotype Corsiva"/>
                <a:cs typeface="Monotype Corsiva"/>
              </a:rPr>
              <a:t>ur Forests?</a:t>
            </a:r>
            <a:endParaRPr sz="1400" dirty="0">
              <a:latin typeface="Monotype Corsiva"/>
              <a:cs typeface="Monotype Corsiva"/>
            </a:endParaRPr>
          </a:p>
        </p:txBody>
      </p:sp>
      <p:sp>
        <p:nvSpPr>
          <p:cNvPr id="4" name="object 4"/>
          <p:cNvSpPr txBox="1"/>
          <p:nvPr/>
        </p:nvSpPr>
        <p:spPr>
          <a:xfrm>
            <a:off x="3380182" y="458906"/>
            <a:ext cx="4191698" cy="205184"/>
          </a:xfrm>
          <a:prstGeom prst="rect">
            <a:avLst/>
          </a:prstGeom>
        </p:spPr>
        <p:txBody>
          <a:bodyPr vert="horz" wrap="square" lIns="0" tIns="0" rIns="0" bIns="0" rtlCol="0">
            <a:spAutoFit/>
          </a:bodyPr>
          <a:lstStyle/>
          <a:p>
            <a:pPr marL="12700">
              <a:lnSpc>
                <a:spcPts val="1590"/>
              </a:lnSpc>
            </a:pPr>
            <a:r>
              <a:rPr lang="en-US" sz="1400" spc="-85" dirty="0" smtClean="0">
                <a:solidFill>
                  <a:srgbClr val="231F20"/>
                </a:solidFill>
                <a:latin typeface="Century"/>
                <a:cs typeface="Century"/>
              </a:rPr>
              <a:t>FOREST INVASIVES  ADAPTIVE MANAGEMENT</a:t>
            </a:r>
            <a:endParaRPr sz="1400" dirty="0">
              <a:latin typeface="Century"/>
              <a:cs typeface="Century"/>
            </a:endParaRPr>
          </a:p>
        </p:txBody>
      </p:sp>
      <p:sp>
        <p:nvSpPr>
          <p:cNvPr id="6" name="object 6"/>
          <p:cNvSpPr txBox="1"/>
          <p:nvPr/>
        </p:nvSpPr>
        <p:spPr>
          <a:xfrm>
            <a:off x="2661063" y="3027914"/>
            <a:ext cx="4719034" cy="3400931"/>
          </a:xfrm>
          <a:prstGeom prst="rect">
            <a:avLst/>
          </a:prstGeom>
        </p:spPr>
        <p:txBody>
          <a:bodyPr vert="horz" wrap="square" lIns="0" tIns="0" rIns="0" bIns="0" rtlCol="0">
            <a:spAutoFit/>
          </a:bodyPr>
          <a:lstStyle/>
          <a:p>
            <a:pPr marL="12700">
              <a:lnSpc>
                <a:spcPct val="100000"/>
              </a:lnSpc>
            </a:pPr>
            <a:r>
              <a:rPr lang="en-US" sz="1100" b="1" spc="-5" dirty="0" smtClean="0">
                <a:solidFill>
                  <a:srgbClr val="008B3F"/>
                </a:solidFill>
                <a:latin typeface="Century Gothic"/>
                <a:cs typeface="Century Gothic"/>
              </a:rPr>
              <a:t>THE FOREST INVASIVES ADAPTIVE MANAGEMENT PROJECT</a:t>
            </a:r>
          </a:p>
          <a:p>
            <a:r>
              <a:rPr lang="en-US" sz="1050" dirty="0" smtClean="0"/>
              <a:t>    Invasive </a:t>
            </a:r>
            <a:r>
              <a:rPr lang="en-US" sz="1050" dirty="0"/>
              <a:t>plants are a top threat to our national wildlife </a:t>
            </a:r>
            <a:r>
              <a:rPr lang="en-US" sz="1050" dirty="0" smtClean="0"/>
              <a:t>refuges, but </a:t>
            </a:r>
            <a:r>
              <a:rPr lang="en-US" sz="1050" dirty="0"/>
              <a:t>we do not have the resources to manage all invasive plants on refuge lands</a:t>
            </a:r>
            <a:r>
              <a:rPr lang="en-US" sz="1050" dirty="0" smtClean="0"/>
              <a:t>.</a:t>
            </a:r>
            <a:r>
              <a:rPr lang="en-US" sz="1050" dirty="0"/>
              <a:t> </a:t>
            </a:r>
            <a:r>
              <a:rPr lang="en-US" sz="1050" dirty="0" smtClean="0"/>
              <a:t> In FY 2015</a:t>
            </a:r>
            <a:r>
              <a:rPr lang="en-US" sz="1050" dirty="0"/>
              <a:t>, it was reported that 519,308 acres of Region 3 refuge lands were infested by invasive plants; we were only able to treat 4.2% of those </a:t>
            </a:r>
            <a:r>
              <a:rPr lang="en-US" sz="1050" dirty="0" smtClean="0"/>
              <a:t>lands.</a:t>
            </a:r>
            <a:r>
              <a:rPr lang="en-US" sz="1050" dirty="0"/>
              <a:t> </a:t>
            </a:r>
            <a:r>
              <a:rPr lang="en-US" sz="1050" dirty="0" smtClean="0"/>
              <a:t> It is </a:t>
            </a:r>
            <a:r>
              <a:rPr lang="en-US" sz="1050" dirty="0"/>
              <a:t>imperative to strategically apply our resources towards the most effective management actions. </a:t>
            </a:r>
          </a:p>
          <a:p>
            <a:r>
              <a:rPr lang="en-US" sz="1050" dirty="0"/>
              <a:t> </a:t>
            </a:r>
            <a:r>
              <a:rPr lang="en-US" sz="1050" dirty="0" smtClean="0"/>
              <a:t>   Treating invasive </a:t>
            </a:r>
            <a:r>
              <a:rPr lang="en-US" sz="1050" dirty="0"/>
              <a:t>plants within a large area is a complex problem </a:t>
            </a:r>
            <a:r>
              <a:rPr lang="en-US" sz="1050" dirty="0" smtClean="0"/>
              <a:t>with many considerations:  where </a:t>
            </a:r>
            <a:r>
              <a:rPr lang="en-US" sz="1050" dirty="0"/>
              <a:t>and when to treat, which method to use, and what species to target</a:t>
            </a:r>
            <a:r>
              <a:rPr lang="en-US" sz="1050" dirty="0" smtClean="0"/>
              <a:t>.</a:t>
            </a:r>
            <a:r>
              <a:rPr lang="en-US" sz="1050" dirty="0"/>
              <a:t> </a:t>
            </a:r>
            <a:r>
              <a:rPr lang="en-US" sz="1050" dirty="0" smtClean="0"/>
              <a:t> Currently</a:t>
            </a:r>
            <a:r>
              <a:rPr lang="en-US" sz="1050" dirty="0"/>
              <a:t>, management actions to address invasive plants are often implemented in unstructured ways at small, local scales that don’t take into account the full distribution of invasive plants on the refuge</a:t>
            </a:r>
            <a:r>
              <a:rPr lang="en-US" sz="1050" dirty="0" smtClean="0"/>
              <a:t>.</a:t>
            </a:r>
            <a:r>
              <a:rPr lang="en-US" sz="1050" dirty="0"/>
              <a:t> </a:t>
            </a:r>
            <a:r>
              <a:rPr lang="en-US" sz="1050" dirty="0" smtClean="0"/>
              <a:t> This usually </a:t>
            </a:r>
            <a:r>
              <a:rPr lang="en-US" sz="1050" dirty="0"/>
              <a:t>results in recurring infestations, new invasions by untargeted species, uncertainty in the effectiveness of the treatment, and/or an incomplete understanding of the </a:t>
            </a:r>
            <a:r>
              <a:rPr lang="en-US" sz="1050" dirty="0" smtClean="0"/>
              <a:t>problem.</a:t>
            </a:r>
            <a:r>
              <a:rPr lang="en-US" sz="1050" dirty="0"/>
              <a:t> </a:t>
            </a:r>
            <a:r>
              <a:rPr lang="en-US" sz="1050" dirty="0" smtClean="0"/>
              <a:t> Furthermore</a:t>
            </a:r>
            <a:r>
              <a:rPr lang="en-US" sz="1050" dirty="0"/>
              <a:t>, it is U.S. Fish and Wildlife Service policy to monitor before, during, and after any invasive plant treatment to assess effectiveness and observe any possible unanticipated impacts (569 FW 1.4J).  </a:t>
            </a:r>
          </a:p>
          <a:p>
            <a:r>
              <a:rPr lang="en-US" sz="1050" dirty="0" smtClean="0"/>
              <a:t>    The </a:t>
            </a:r>
            <a:r>
              <a:rPr lang="en-US" sz="1050" dirty="0"/>
              <a:t>Region 3 Eastern Broadleaf Forest Biological Network began developing Forest Invasives Adaptive Management (FIAM) project on national wildlife refuges in southern Indiana, Illinois, and Missouri in 2009.  FIAM was developed to provide refuge biologists and managers with a framework for tackling invasive plants in a way that is </a:t>
            </a:r>
            <a:r>
              <a:rPr lang="en-US" sz="1050" dirty="0" smtClean="0"/>
              <a:t>cost effective </a:t>
            </a:r>
            <a:r>
              <a:rPr lang="en-US" sz="1050" dirty="0"/>
              <a:t>and compatible with policy</a:t>
            </a:r>
            <a:r>
              <a:rPr lang="en-US" sz="1050" dirty="0" smtClean="0"/>
              <a:t>.  </a:t>
            </a:r>
            <a:endParaRPr sz="1050" dirty="0">
              <a:cs typeface="Century Gothic"/>
            </a:endParaRPr>
          </a:p>
        </p:txBody>
      </p:sp>
      <p:sp>
        <p:nvSpPr>
          <p:cNvPr id="10" name="object 10"/>
          <p:cNvSpPr txBox="1"/>
          <p:nvPr/>
        </p:nvSpPr>
        <p:spPr>
          <a:xfrm>
            <a:off x="2646140" y="6463768"/>
            <a:ext cx="4748879" cy="3398366"/>
          </a:xfrm>
          <a:prstGeom prst="rect">
            <a:avLst/>
          </a:prstGeom>
        </p:spPr>
        <p:txBody>
          <a:bodyPr vert="horz" wrap="square" lIns="0" tIns="0" rIns="0" bIns="0" rtlCol="0">
            <a:spAutoFit/>
          </a:bodyPr>
          <a:lstStyle/>
          <a:p>
            <a:pPr marL="12700">
              <a:lnSpc>
                <a:spcPts val="1310"/>
              </a:lnSpc>
            </a:pPr>
            <a:r>
              <a:rPr lang="en-US" sz="1100" b="1" spc="-10" dirty="0" smtClean="0">
                <a:solidFill>
                  <a:srgbClr val="008B3F"/>
                </a:solidFill>
                <a:latin typeface="Century Gothic"/>
                <a:cs typeface="Century Gothic"/>
              </a:rPr>
              <a:t>WHAT ARE WE LEARNING?</a:t>
            </a:r>
            <a:endParaRPr sz="1100" dirty="0">
              <a:latin typeface="Century Gothic"/>
              <a:cs typeface="Century Gothic"/>
            </a:endParaRPr>
          </a:p>
          <a:p>
            <a:r>
              <a:rPr lang="en-US" sz="1050" dirty="0" smtClean="0"/>
              <a:t>    The </a:t>
            </a:r>
            <a:r>
              <a:rPr lang="en-US" sz="1050" dirty="0"/>
              <a:t>FIAM project addresses </a:t>
            </a:r>
            <a:r>
              <a:rPr lang="en-US" sz="1050" dirty="0" smtClean="0"/>
              <a:t>invasive </a:t>
            </a:r>
            <a:r>
              <a:rPr lang="en-US" sz="1050" dirty="0"/>
              <a:t>plant management at two scales: </a:t>
            </a:r>
            <a:r>
              <a:rPr lang="en-US" sz="1050" dirty="0" smtClean="0"/>
              <a:t> the </a:t>
            </a:r>
            <a:r>
              <a:rPr lang="en-US" sz="1050" dirty="0"/>
              <a:t>entire refuge scale </a:t>
            </a:r>
            <a:r>
              <a:rPr lang="en-US" sz="1050" dirty="0" smtClean="0"/>
              <a:t>and </a:t>
            </a:r>
            <a:r>
              <a:rPr lang="en-US" sz="1050" dirty="0"/>
              <a:t>a smaller, management grid </a:t>
            </a:r>
            <a:r>
              <a:rPr lang="en-US" sz="1050" dirty="0" smtClean="0"/>
              <a:t>scale. </a:t>
            </a:r>
            <a:r>
              <a:rPr lang="en-US" sz="1050" dirty="0"/>
              <a:t> FIAM formalizes a step-by-step process for 1) mapping invasive species distributions, 2) prioritizing the location of management actions, 3) treating the </a:t>
            </a:r>
            <a:r>
              <a:rPr lang="en-US" sz="1050" dirty="0" err="1"/>
              <a:t>invasives</a:t>
            </a:r>
            <a:r>
              <a:rPr lang="en-US" sz="1050" dirty="0"/>
              <a:t>, and 4) evaluating the effectiveness of the treatments.  We developed a model to make predictions about treatment outcomes.  </a:t>
            </a:r>
            <a:r>
              <a:rPr lang="en-US" sz="1050" dirty="0" smtClean="0"/>
              <a:t>Pre- and post-treatment data from each participating refuge are </a:t>
            </a:r>
            <a:r>
              <a:rPr lang="en-US" sz="1050" dirty="0"/>
              <a:t>used to update the model predictions over time.  In this way, the FIAM project can “learn” over many iterations of the process and adaptively manage invasive plants far more effectively than a static management program at a single refuge.  </a:t>
            </a:r>
            <a:endParaRPr lang="en-US" sz="1050" dirty="0" smtClean="0"/>
          </a:p>
          <a:p>
            <a:r>
              <a:rPr lang="en-US" sz="1050" dirty="0"/>
              <a:t>  </a:t>
            </a:r>
            <a:r>
              <a:rPr lang="en-US" sz="1050" dirty="0" smtClean="0"/>
              <a:t>   The </a:t>
            </a:r>
            <a:r>
              <a:rPr lang="en-US" sz="1050" dirty="0"/>
              <a:t>first iteration of the treatment/monitoring cycle </a:t>
            </a:r>
            <a:r>
              <a:rPr lang="en-US" sz="1050" dirty="0" smtClean="0"/>
              <a:t>has highlighted </a:t>
            </a:r>
            <a:r>
              <a:rPr lang="en-US" sz="1050" dirty="0"/>
              <a:t>the mismatch between the scope of the problem and the resources </a:t>
            </a:r>
            <a:r>
              <a:rPr lang="en-US" sz="1050" dirty="0" smtClean="0"/>
              <a:t>available to deal </a:t>
            </a:r>
            <a:r>
              <a:rPr lang="en-US" sz="1050" dirty="0"/>
              <a:t>with it.  Many stations struggle to find the resources to conduct the inventories and monitor their treatments. They want to be able to treat small areas when they find them, especially new, and potentially aggressive, non-native plants.  We want to improve the project to make it feasible and useful for stations to participate.  We’re engaging the managers and station biologists to hear what their most pressing concerns are and what constraints they face in assessing and treating invasive species.  And, we’re reaching out to other regions with a long history of invasive species experience to see how they are addressing these constraints.    </a:t>
            </a:r>
          </a:p>
          <a:p>
            <a:endParaRPr lang="en-US" sz="1050" dirty="0"/>
          </a:p>
        </p:txBody>
      </p:sp>
      <p:sp>
        <p:nvSpPr>
          <p:cNvPr id="13" name="object 13"/>
          <p:cNvSpPr/>
          <p:nvPr/>
        </p:nvSpPr>
        <p:spPr>
          <a:xfrm>
            <a:off x="2514600" y="3203863"/>
            <a:ext cx="45719" cy="6449964"/>
          </a:xfrm>
          <a:custGeom>
            <a:avLst/>
            <a:gdLst/>
            <a:ahLst/>
            <a:cxnLst/>
            <a:rect l="l" t="t" r="r" b="b"/>
            <a:pathLst>
              <a:path h="6457950">
                <a:moveTo>
                  <a:pt x="0" y="0"/>
                </a:moveTo>
                <a:lnTo>
                  <a:pt x="0" y="6457442"/>
                </a:lnTo>
              </a:path>
            </a:pathLst>
          </a:custGeom>
          <a:ln w="6350">
            <a:solidFill>
              <a:srgbClr val="636466"/>
            </a:solidFill>
          </a:ln>
        </p:spPr>
        <p:txBody>
          <a:bodyPr wrap="square" lIns="0" tIns="0" rIns="0" bIns="0" rtlCol="0"/>
          <a:lstStyle/>
          <a:p>
            <a:endParaRPr/>
          </a:p>
        </p:txBody>
      </p:sp>
      <p:sp>
        <p:nvSpPr>
          <p:cNvPr id="14" name="object 14"/>
          <p:cNvSpPr txBox="1"/>
          <p:nvPr/>
        </p:nvSpPr>
        <p:spPr>
          <a:xfrm>
            <a:off x="433688" y="3565228"/>
            <a:ext cx="1928512" cy="1113125"/>
          </a:xfrm>
          <a:prstGeom prst="rect">
            <a:avLst/>
          </a:prstGeom>
        </p:spPr>
        <p:txBody>
          <a:bodyPr vert="horz" wrap="square" lIns="0" tIns="0" rIns="0" bIns="0" rtlCol="0">
            <a:spAutoFit/>
          </a:bodyPr>
          <a:lstStyle/>
          <a:p>
            <a:pPr marL="12700">
              <a:lnSpc>
                <a:spcPct val="100000"/>
              </a:lnSpc>
            </a:pPr>
            <a:r>
              <a:rPr sz="1400" i="1" spc="-15" dirty="0">
                <a:solidFill>
                  <a:srgbClr val="008B3F"/>
                </a:solidFill>
                <a:latin typeface="Monotype Corsiva"/>
                <a:cs typeface="Monotype Corsiva"/>
              </a:rPr>
              <a:t>Vision</a:t>
            </a:r>
            <a:endParaRPr sz="1400" dirty="0">
              <a:latin typeface="Monotype Corsiva"/>
              <a:cs typeface="Monotype Corsiva"/>
            </a:endParaRPr>
          </a:p>
          <a:p>
            <a:pPr marL="12700" marR="5080">
              <a:lnSpc>
                <a:spcPts val="1400"/>
              </a:lnSpc>
            </a:pPr>
            <a:r>
              <a:rPr sz="1050" spc="-15" dirty="0" smtClean="0">
                <a:solidFill>
                  <a:srgbClr val="231F20"/>
                </a:solidFill>
                <a:latin typeface="Century"/>
                <a:cs typeface="Century"/>
              </a:rPr>
              <a:t>A</a:t>
            </a:r>
            <a:r>
              <a:rPr lang="en-US" sz="1050" spc="-15" dirty="0" smtClean="0">
                <a:solidFill>
                  <a:srgbClr val="231F20"/>
                </a:solidFill>
                <a:latin typeface="Century"/>
                <a:cs typeface="Century"/>
              </a:rPr>
              <a:t> landscape where forested blocks resist invasion by non-native plants, and serve as oases of biodiversity for native species.</a:t>
            </a:r>
            <a:endParaRPr sz="1050" dirty="0">
              <a:latin typeface="Century"/>
              <a:cs typeface="Century"/>
            </a:endParaRPr>
          </a:p>
        </p:txBody>
      </p:sp>
      <p:sp>
        <p:nvSpPr>
          <p:cNvPr id="15" name="object 15"/>
          <p:cNvSpPr txBox="1"/>
          <p:nvPr/>
        </p:nvSpPr>
        <p:spPr>
          <a:xfrm>
            <a:off x="437515" y="4876800"/>
            <a:ext cx="1924685" cy="1113125"/>
          </a:xfrm>
          <a:prstGeom prst="rect">
            <a:avLst/>
          </a:prstGeom>
        </p:spPr>
        <p:txBody>
          <a:bodyPr vert="horz" wrap="square" lIns="0" tIns="0" rIns="0" bIns="0" rtlCol="0">
            <a:spAutoFit/>
          </a:bodyPr>
          <a:lstStyle/>
          <a:p>
            <a:pPr marL="12700">
              <a:lnSpc>
                <a:spcPct val="100000"/>
              </a:lnSpc>
            </a:pPr>
            <a:r>
              <a:rPr sz="1400" i="1" spc="-10" dirty="0">
                <a:solidFill>
                  <a:srgbClr val="008B3F"/>
                </a:solidFill>
                <a:latin typeface="Monotype Corsiva"/>
                <a:cs typeface="Monotype Corsiva"/>
              </a:rPr>
              <a:t>Mission</a:t>
            </a:r>
            <a:endParaRPr sz="1400" dirty="0">
              <a:latin typeface="Monotype Corsiva"/>
              <a:cs typeface="Monotype Corsiva"/>
            </a:endParaRPr>
          </a:p>
          <a:p>
            <a:pPr marL="12700" marR="90170">
              <a:lnSpc>
                <a:spcPts val="1400"/>
              </a:lnSpc>
            </a:pPr>
            <a:r>
              <a:rPr sz="1050" spc="-95" dirty="0">
                <a:solidFill>
                  <a:srgbClr val="231F20"/>
                </a:solidFill>
                <a:latin typeface="Century"/>
                <a:cs typeface="Century"/>
              </a:rPr>
              <a:t>T</a:t>
            </a:r>
            <a:r>
              <a:rPr sz="1050" spc="-10" dirty="0">
                <a:solidFill>
                  <a:srgbClr val="231F20"/>
                </a:solidFill>
                <a:latin typeface="Century"/>
                <a:cs typeface="Century"/>
              </a:rPr>
              <a:t>o</a:t>
            </a:r>
            <a:r>
              <a:rPr sz="1050" spc="-35" dirty="0">
                <a:solidFill>
                  <a:srgbClr val="231F20"/>
                </a:solidFill>
                <a:latin typeface="Century"/>
                <a:cs typeface="Century"/>
              </a:rPr>
              <a:t> </a:t>
            </a:r>
            <a:r>
              <a:rPr sz="1050" spc="-50" dirty="0">
                <a:solidFill>
                  <a:srgbClr val="231F20"/>
                </a:solidFill>
                <a:latin typeface="Century"/>
                <a:cs typeface="Century"/>
              </a:rPr>
              <a:t>aid</a:t>
            </a:r>
            <a:r>
              <a:rPr sz="1050" spc="-35" dirty="0">
                <a:solidFill>
                  <a:srgbClr val="231F20"/>
                </a:solidFill>
                <a:latin typeface="Century"/>
                <a:cs typeface="Century"/>
              </a:rPr>
              <a:t> </a:t>
            </a:r>
            <a:r>
              <a:rPr sz="1050" spc="-60" dirty="0">
                <a:solidFill>
                  <a:srgbClr val="231F20"/>
                </a:solidFill>
                <a:latin typeface="Century"/>
                <a:cs typeface="Century"/>
              </a:rPr>
              <a:t>in</a:t>
            </a:r>
            <a:r>
              <a:rPr sz="1050" spc="-35" dirty="0">
                <a:solidFill>
                  <a:srgbClr val="231F20"/>
                </a:solidFill>
                <a:latin typeface="Century"/>
                <a:cs typeface="Century"/>
              </a:rPr>
              <a:t> </a:t>
            </a:r>
            <a:r>
              <a:rPr sz="1050" spc="-35" dirty="0" smtClean="0">
                <a:solidFill>
                  <a:srgbClr val="231F20"/>
                </a:solidFill>
                <a:latin typeface="Century"/>
                <a:cs typeface="Century"/>
              </a:rPr>
              <a:t>the</a:t>
            </a:r>
            <a:r>
              <a:rPr lang="en-US" sz="1050" spc="-35" dirty="0" smtClean="0">
                <a:solidFill>
                  <a:srgbClr val="231F20"/>
                </a:solidFill>
                <a:latin typeface="Century"/>
                <a:cs typeface="Century"/>
              </a:rPr>
              <a:t> restoration of </a:t>
            </a:r>
            <a:r>
              <a:rPr lang="en-US" sz="1050" spc="-45" dirty="0" smtClean="0">
                <a:solidFill>
                  <a:srgbClr val="231F20"/>
                </a:solidFill>
                <a:latin typeface="Century"/>
                <a:cs typeface="Century"/>
              </a:rPr>
              <a:t>forest habitats</a:t>
            </a:r>
            <a:r>
              <a:rPr sz="1050" dirty="0" smtClean="0">
                <a:solidFill>
                  <a:srgbClr val="231F20"/>
                </a:solidFill>
                <a:latin typeface="Century"/>
                <a:cs typeface="Century"/>
              </a:rPr>
              <a:t> </a:t>
            </a:r>
            <a:r>
              <a:rPr sz="1050" spc="-65" dirty="0" smtClean="0">
                <a:solidFill>
                  <a:srgbClr val="231F20"/>
                </a:solidFill>
                <a:latin typeface="Century"/>
                <a:cs typeface="Century"/>
              </a:rPr>
              <a:t> </a:t>
            </a:r>
            <a:r>
              <a:rPr sz="1050" spc="-10" dirty="0" smtClean="0">
                <a:solidFill>
                  <a:srgbClr val="231F20"/>
                </a:solidFill>
                <a:latin typeface="Century"/>
                <a:cs typeface="Century"/>
              </a:rPr>
              <a:t>for</a:t>
            </a:r>
            <a:r>
              <a:rPr lang="en-US" sz="1050" dirty="0">
                <a:latin typeface="Century"/>
                <a:cs typeface="Century"/>
              </a:rPr>
              <a:t> </a:t>
            </a:r>
            <a:r>
              <a:rPr lang="en-US" sz="1050" dirty="0" smtClean="0">
                <a:latin typeface="Century"/>
                <a:cs typeface="Century"/>
              </a:rPr>
              <a:t>native biota, </a:t>
            </a:r>
            <a:r>
              <a:rPr sz="1050" spc="-15" dirty="0" smtClean="0">
                <a:solidFill>
                  <a:srgbClr val="231F20"/>
                </a:solidFill>
                <a:latin typeface="Century"/>
                <a:cs typeface="Century"/>
              </a:rPr>
              <a:t>by</a:t>
            </a:r>
            <a:r>
              <a:rPr sz="1050" spc="-35" dirty="0" smtClean="0">
                <a:solidFill>
                  <a:srgbClr val="231F20"/>
                </a:solidFill>
                <a:latin typeface="Century"/>
                <a:cs typeface="Century"/>
              </a:rPr>
              <a:t> </a:t>
            </a:r>
            <a:r>
              <a:rPr sz="1050" spc="-30" dirty="0">
                <a:solidFill>
                  <a:srgbClr val="231F20"/>
                </a:solidFill>
                <a:latin typeface="Century"/>
                <a:cs typeface="Century"/>
              </a:rPr>
              <a:t>providing</a:t>
            </a:r>
            <a:r>
              <a:rPr sz="1050" spc="-20" dirty="0">
                <a:solidFill>
                  <a:srgbClr val="231F20"/>
                </a:solidFill>
                <a:latin typeface="Century"/>
                <a:cs typeface="Century"/>
              </a:rPr>
              <a:t> </a:t>
            </a:r>
            <a:r>
              <a:rPr sz="1050" spc="-40" dirty="0" smtClean="0">
                <a:solidFill>
                  <a:srgbClr val="231F20"/>
                </a:solidFill>
                <a:latin typeface="Century"/>
                <a:cs typeface="Century"/>
              </a:rPr>
              <a:t>managers</a:t>
            </a:r>
            <a:r>
              <a:rPr lang="en-US" sz="1050" spc="-40" dirty="0" smtClean="0">
                <a:solidFill>
                  <a:srgbClr val="231F20"/>
                </a:solidFill>
                <a:latin typeface="Century"/>
                <a:cs typeface="Century"/>
              </a:rPr>
              <a:t> with the</a:t>
            </a:r>
            <a:r>
              <a:rPr sz="1050" spc="-35" dirty="0" smtClean="0">
                <a:solidFill>
                  <a:srgbClr val="231F20"/>
                </a:solidFill>
                <a:latin typeface="Century"/>
                <a:cs typeface="Century"/>
              </a:rPr>
              <a:t> </a:t>
            </a:r>
            <a:r>
              <a:rPr lang="en-US" sz="1050" spc="-55" dirty="0" smtClean="0">
                <a:solidFill>
                  <a:srgbClr val="231F20"/>
                </a:solidFill>
                <a:latin typeface="Century"/>
                <a:cs typeface="Century"/>
              </a:rPr>
              <a:t>resources to  assess and treat invasive plant species</a:t>
            </a:r>
            <a:r>
              <a:rPr sz="1050" spc="-35" dirty="0" smtClean="0">
                <a:solidFill>
                  <a:srgbClr val="231F20"/>
                </a:solidFill>
                <a:latin typeface="Century"/>
                <a:cs typeface="Century"/>
              </a:rPr>
              <a:t>.</a:t>
            </a:r>
            <a:endParaRPr sz="1050" dirty="0">
              <a:latin typeface="Century"/>
              <a:cs typeface="Century"/>
            </a:endParaRPr>
          </a:p>
        </p:txBody>
      </p:sp>
      <p:sp>
        <p:nvSpPr>
          <p:cNvPr id="16" name="object 16"/>
          <p:cNvSpPr txBox="1"/>
          <p:nvPr/>
        </p:nvSpPr>
        <p:spPr>
          <a:xfrm>
            <a:off x="414702" y="6248400"/>
            <a:ext cx="1947498" cy="1113125"/>
          </a:xfrm>
          <a:prstGeom prst="rect">
            <a:avLst/>
          </a:prstGeom>
        </p:spPr>
        <p:txBody>
          <a:bodyPr vert="horz" wrap="square" lIns="0" tIns="0" rIns="0" bIns="0" rtlCol="0">
            <a:spAutoFit/>
          </a:bodyPr>
          <a:lstStyle/>
          <a:p>
            <a:pPr marL="12700">
              <a:lnSpc>
                <a:spcPct val="100000"/>
              </a:lnSpc>
            </a:pPr>
            <a:r>
              <a:rPr sz="1400" i="1" spc="-15" dirty="0">
                <a:solidFill>
                  <a:srgbClr val="008B3F"/>
                </a:solidFill>
                <a:latin typeface="Monotype Corsiva"/>
                <a:cs typeface="Monotype Corsiva"/>
              </a:rPr>
              <a:t>Goal</a:t>
            </a:r>
            <a:endParaRPr sz="1400" dirty="0">
              <a:latin typeface="Monotype Corsiva"/>
              <a:cs typeface="Monotype Corsiva"/>
            </a:endParaRPr>
          </a:p>
          <a:p>
            <a:pPr marL="12700" marR="5080">
              <a:lnSpc>
                <a:spcPts val="1400"/>
              </a:lnSpc>
            </a:pPr>
            <a:r>
              <a:rPr sz="1050" spc="-95" dirty="0">
                <a:solidFill>
                  <a:srgbClr val="231F20"/>
                </a:solidFill>
                <a:latin typeface="Century"/>
                <a:cs typeface="Century"/>
              </a:rPr>
              <a:t>T</a:t>
            </a:r>
            <a:r>
              <a:rPr sz="1050" spc="-10" dirty="0">
                <a:solidFill>
                  <a:srgbClr val="231F20"/>
                </a:solidFill>
                <a:latin typeface="Century"/>
                <a:cs typeface="Century"/>
              </a:rPr>
              <a:t>o</a:t>
            </a:r>
            <a:r>
              <a:rPr sz="1050" spc="-35" dirty="0">
                <a:solidFill>
                  <a:srgbClr val="231F20"/>
                </a:solidFill>
                <a:latin typeface="Century"/>
                <a:cs typeface="Century"/>
              </a:rPr>
              <a:t> </a:t>
            </a:r>
            <a:r>
              <a:rPr lang="en-US" sz="1050" spc="-30" dirty="0" smtClean="0">
                <a:solidFill>
                  <a:srgbClr val="231F20"/>
                </a:solidFill>
                <a:latin typeface="Century"/>
                <a:cs typeface="Century"/>
              </a:rPr>
              <a:t>provide refuge biologists and managers with a framework for tackling invasive plants in a way that is cost effective and compatible with policy.</a:t>
            </a:r>
            <a:endParaRPr sz="1050" dirty="0">
              <a:latin typeface="Century"/>
              <a:cs typeface="Century"/>
            </a:endParaRPr>
          </a:p>
        </p:txBody>
      </p:sp>
      <p:sp>
        <p:nvSpPr>
          <p:cNvPr id="17" name="object 17"/>
          <p:cNvSpPr txBox="1"/>
          <p:nvPr/>
        </p:nvSpPr>
        <p:spPr>
          <a:xfrm>
            <a:off x="1318149" y="4603277"/>
            <a:ext cx="1287780" cy="139700"/>
          </a:xfrm>
          <a:prstGeom prst="rect">
            <a:avLst/>
          </a:prstGeom>
        </p:spPr>
        <p:txBody>
          <a:bodyPr vert="horz" wrap="square" lIns="0" tIns="0" rIns="0" bIns="0" rtlCol="0">
            <a:spAutoFit/>
          </a:bodyPr>
          <a:lstStyle/>
          <a:p>
            <a:pPr marL="12700">
              <a:lnSpc>
                <a:spcPct val="100000"/>
              </a:lnSpc>
            </a:pPr>
            <a:r>
              <a:rPr sz="900" i="1" spc="-5" dirty="0">
                <a:solidFill>
                  <a:srgbClr val="FFFFFF"/>
                </a:solidFill>
                <a:latin typeface="Monotype Corsiva"/>
                <a:cs typeface="Monotype Corsiva"/>
              </a:rPr>
              <a:t>Snowy </a:t>
            </a:r>
            <a:r>
              <a:rPr sz="900" i="1" spc="-10" dirty="0">
                <a:solidFill>
                  <a:srgbClr val="FFFFFF"/>
                </a:solidFill>
                <a:latin typeface="Monotype Corsiva"/>
                <a:cs typeface="Monotype Corsiva"/>
              </a:rPr>
              <a:t>Egret</a:t>
            </a:r>
            <a:r>
              <a:rPr sz="900" i="1" spc="-5" dirty="0">
                <a:solidFill>
                  <a:srgbClr val="FFFFFF"/>
                </a:solidFill>
                <a:latin typeface="Monotype Corsiva"/>
                <a:cs typeface="Monotype Corsiva"/>
              </a:rPr>
              <a:t>.</a:t>
            </a:r>
            <a:r>
              <a:rPr sz="900" i="1" dirty="0">
                <a:solidFill>
                  <a:srgbClr val="FFFFFF"/>
                </a:solidFill>
                <a:latin typeface="Monotype Corsiva"/>
                <a:cs typeface="Monotype Corsiva"/>
              </a:rPr>
              <a:t> </a:t>
            </a:r>
            <a:r>
              <a:rPr sz="900" i="1" spc="-5" dirty="0">
                <a:solidFill>
                  <a:srgbClr val="FFFFFF"/>
                </a:solidFill>
                <a:latin typeface="Monotype Corsiva"/>
                <a:cs typeface="Monotype Corsiva"/>
              </a:rPr>
              <a:t>William Majoros</a:t>
            </a:r>
            <a:endParaRPr sz="900" dirty="0">
              <a:latin typeface="Monotype Corsiva"/>
              <a:cs typeface="Monotype Corsiva"/>
            </a:endParaRPr>
          </a:p>
        </p:txBody>
      </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187" y="791042"/>
            <a:ext cx="1504993" cy="2669726"/>
          </a:xfrm>
          <a:prstGeom prst="rect">
            <a:avLst/>
          </a:prstGeom>
        </p:spPr>
      </p:pic>
      <p:sp>
        <p:nvSpPr>
          <p:cNvPr id="20" name="object 2"/>
          <p:cNvSpPr txBox="1"/>
          <p:nvPr/>
        </p:nvSpPr>
        <p:spPr>
          <a:xfrm>
            <a:off x="553733" y="3122214"/>
            <a:ext cx="1656068" cy="338554"/>
          </a:xfrm>
          <a:prstGeom prst="rect">
            <a:avLst/>
          </a:prstGeom>
        </p:spPr>
        <p:txBody>
          <a:bodyPr vert="horz" wrap="square" lIns="0" tIns="0" rIns="0" bIns="0" rtlCol="0">
            <a:spAutoFit/>
          </a:bodyPr>
          <a:lstStyle/>
          <a:p>
            <a:pPr marL="12700" marR="330200">
              <a:lnSpc>
                <a:spcPct val="100000"/>
              </a:lnSpc>
            </a:pPr>
            <a:r>
              <a:rPr lang="en-US" sz="1100" dirty="0" smtClean="0">
                <a:solidFill>
                  <a:schemeClr val="bg1"/>
                </a:solidFill>
                <a:latin typeface="Monotype Corsiva" panose="03010101010201010101" pitchFamily="66" charset="0"/>
                <a:cs typeface="Monotype Corsiva"/>
              </a:rPr>
              <a:t>FIAM Inventory volunteer, </a:t>
            </a:r>
            <a:r>
              <a:rPr lang="en-US" sz="1100" dirty="0" smtClean="0">
                <a:solidFill>
                  <a:schemeClr val="bg1"/>
                </a:solidFill>
                <a:latin typeface="Monotype Corsiva" panose="03010101010201010101" pitchFamily="66" charset="0"/>
              </a:rPr>
              <a:t>USFWS</a:t>
            </a:r>
            <a:r>
              <a:rPr lang="en-US" sz="1100" dirty="0" smtClean="0">
                <a:solidFill>
                  <a:schemeClr val="bg1"/>
                </a:solidFill>
                <a:latin typeface="Monotype Corsiva" panose="03010101010201010101" pitchFamily="66" charset="0"/>
                <a:cs typeface="Monotype Corsiva"/>
              </a:rPr>
              <a:t> </a:t>
            </a:r>
            <a:endParaRPr sz="1100" dirty="0">
              <a:solidFill>
                <a:schemeClr val="bg1"/>
              </a:solidFill>
              <a:latin typeface="Monotype Corsiva" panose="03010101010201010101" pitchFamily="66" charset="0"/>
              <a:cs typeface="Monotype Corsiva"/>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8621" y="7582745"/>
            <a:ext cx="1923580" cy="1942255"/>
          </a:xfrm>
          <a:prstGeom prst="rect">
            <a:avLst/>
          </a:prstGeom>
        </p:spPr>
      </p:pic>
      <p:sp>
        <p:nvSpPr>
          <p:cNvPr id="8" name="TextBox 7"/>
          <p:cNvSpPr txBox="1"/>
          <p:nvPr/>
        </p:nvSpPr>
        <p:spPr>
          <a:xfrm flipH="1">
            <a:off x="429187" y="9172625"/>
            <a:ext cx="1923581" cy="430887"/>
          </a:xfrm>
          <a:prstGeom prst="rect">
            <a:avLst/>
          </a:prstGeom>
          <a:noFill/>
        </p:spPr>
        <p:txBody>
          <a:bodyPr wrap="square" rtlCol="0">
            <a:spAutoFit/>
          </a:bodyPr>
          <a:lstStyle/>
          <a:p>
            <a:r>
              <a:rPr lang="en-US" sz="1100" dirty="0" err="1" smtClean="0">
                <a:solidFill>
                  <a:schemeClr val="bg1"/>
                </a:solidFill>
                <a:latin typeface="Monotype Corsiva" panose="03010101010201010101" pitchFamily="66" charset="0"/>
              </a:rPr>
              <a:t>Tartarian</a:t>
            </a:r>
            <a:r>
              <a:rPr lang="en-US" sz="1100" dirty="0" smtClean="0">
                <a:solidFill>
                  <a:schemeClr val="bg1"/>
                </a:solidFill>
                <a:latin typeface="Monotype Corsiva" panose="03010101010201010101" pitchFamily="66" charset="0"/>
              </a:rPr>
              <a:t> honeysuckle, Joshua Booker USFWS </a:t>
            </a:r>
            <a:endParaRPr lang="en-US" sz="1100" dirty="0">
              <a:solidFill>
                <a:schemeClr val="bg1"/>
              </a:solidFill>
              <a:latin typeface="Monotype Corsiva" panose="03010101010201010101" pitchFamily="66" charset="0"/>
            </a:endParaRPr>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826" t="14581" r="-284" b="29947"/>
          <a:stretch/>
        </p:blipFill>
        <p:spPr>
          <a:xfrm>
            <a:off x="2150710" y="791041"/>
            <a:ext cx="5244309" cy="2050133"/>
          </a:xfrm>
          <a:prstGeom prst="rect">
            <a:avLst/>
          </a:prstGeom>
        </p:spPr>
      </p:pic>
      <p:sp>
        <p:nvSpPr>
          <p:cNvPr id="23" name="object 2"/>
          <p:cNvSpPr txBox="1"/>
          <p:nvPr/>
        </p:nvSpPr>
        <p:spPr>
          <a:xfrm>
            <a:off x="5551777" y="2502620"/>
            <a:ext cx="2339890" cy="338554"/>
          </a:xfrm>
          <a:prstGeom prst="rect">
            <a:avLst/>
          </a:prstGeom>
        </p:spPr>
        <p:txBody>
          <a:bodyPr vert="horz" wrap="square" lIns="0" tIns="0" rIns="0" bIns="0" rtlCol="0">
            <a:spAutoFit/>
          </a:bodyPr>
          <a:lstStyle/>
          <a:p>
            <a:pPr marL="12700" marR="330200">
              <a:lnSpc>
                <a:spcPct val="100000"/>
              </a:lnSpc>
            </a:pPr>
            <a:r>
              <a:rPr lang="en-US" sz="1100" dirty="0" smtClean="0">
                <a:solidFill>
                  <a:schemeClr val="bg1"/>
                </a:solidFill>
                <a:latin typeface="Monotype Corsiva"/>
                <a:cs typeface="Monotype Corsiva"/>
              </a:rPr>
              <a:t>FIAM Forest Management Burn Treatment, USFWS</a:t>
            </a:r>
            <a:endParaRPr sz="1100" dirty="0">
              <a:solidFill>
                <a:schemeClr val="bg1"/>
              </a:solidFill>
              <a:latin typeface="Monotype Corsiva"/>
              <a:cs typeface="Monotype Corsiv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b="14303"/>
          <a:stretch/>
        </p:blipFill>
        <p:spPr>
          <a:xfrm>
            <a:off x="600783" y="47625"/>
            <a:ext cx="6570835" cy="2924175"/>
          </a:xfrm>
          <a:prstGeom prst="rect">
            <a:avLst/>
          </a:prstGeom>
          <a:ln w="12700">
            <a:solidFill>
              <a:schemeClr val="tx1"/>
            </a:solidFill>
          </a:ln>
        </p:spPr>
      </p:pic>
      <p:sp>
        <p:nvSpPr>
          <p:cNvPr id="7" name="object 7"/>
          <p:cNvSpPr txBox="1"/>
          <p:nvPr/>
        </p:nvSpPr>
        <p:spPr>
          <a:xfrm>
            <a:off x="3903504" y="5410200"/>
            <a:ext cx="3496071" cy="1851789"/>
          </a:xfrm>
          <a:prstGeom prst="rect">
            <a:avLst/>
          </a:prstGeom>
        </p:spPr>
        <p:txBody>
          <a:bodyPr vert="horz" wrap="square" lIns="0" tIns="0" rIns="0" bIns="0" rtlCol="0">
            <a:spAutoFit/>
          </a:bodyPr>
          <a:lstStyle/>
          <a:p>
            <a:pPr marL="12700">
              <a:lnSpc>
                <a:spcPts val="1310"/>
              </a:lnSpc>
            </a:pPr>
            <a:r>
              <a:rPr lang="en-US" sz="1100" b="1" dirty="0" smtClean="0">
                <a:solidFill>
                  <a:srgbClr val="008B3F"/>
                </a:solidFill>
                <a:latin typeface="Century Gothic"/>
                <a:cs typeface="Century Gothic"/>
              </a:rPr>
              <a:t>JOIN THE FIAM PROJECT</a:t>
            </a:r>
            <a:endParaRPr sz="1100" dirty="0">
              <a:latin typeface="Century Gothic"/>
              <a:cs typeface="Century Gothic"/>
            </a:endParaRPr>
          </a:p>
          <a:p>
            <a:r>
              <a:rPr lang="en-US" sz="1100" dirty="0" smtClean="0"/>
              <a:t>Seven Region 3 stations </a:t>
            </a:r>
            <a:r>
              <a:rPr lang="en-US" sz="1100" dirty="0"/>
              <a:t>are </a:t>
            </a:r>
            <a:r>
              <a:rPr lang="en-US" sz="1100" dirty="0" smtClean="0"/>
              <a:t>participating </a:t>
            </a:r>
            <a:r>
              <a:rPr lang="en-US" sz="1100" dirty="0"/>
              <a:t>in FIAM.  </a:t>
            </a:r>
            <a:r>
              <a:rPr lang="en-US" sz="1100" dirty="0" smtClean="0"/>
              <a:t>In </a:t>
            </a:r>
            <a:r>
              <a:rPr lang="en-US" sz="1100" dirty="0"/>
              <a:t>total, these refuges plan to inventory </a:t>
            </a:r>
            <a:r>
              <a:rPr lang="en-US" sz="1100" dirty="0" smtClean="0"/>
              <a:t>80,860 </a:t>
            </a:r>
            <a:r>
              <a:rPr lang="en-US" sz="1100" dirty="0"/>
              <a:t>acres.  </a:t>
            </a:r>
            <a:r>
              <a:rPr lang="en-US" sz="1100" dirty="0" smtClean="0"/>
              <a:t>All products </a:t>
            </a:r>
            <a:r>
              <a:rPr lang="en-US" sz="1100" dirty="0"/>
              <a:t>from the project are </a:t>
            </a:r>
            <a:r>
              <a:rPr lang="en-US" sz="1100" dirty="0" smtClean="0"/>
              <a:t>available </a:t>
            </a:r>
            <a:r>
              <a:rPr lang="en-US" sz="1100" dirty="0"/>
              <a:t>for other refuges to use; refuge managers can find </a:t>
            </a:r>
            <a:r>
              <a:rPr lang="en-US" sz="1100" dirty="0" smtClean="0"/>
              <a:t>protocols </a:t>
            </a:r>
            <a:r>
              <a:rPr lang="en-US" sz="1100" dirty="0"/>
              <a:t>for the invasive plant inventory and effectiveness monitoring on our </a:t>
            </a:r>
            <a:r>
              <a:rPr lang="en-US" sz="1100" u="sng" dirty="0" err="1">
                <a:hlinkClick r:id="rId4"/>
              </a:rPr>
              <a:t>ServCat</a:t>
            </a:r>
            <a:r>
              <a:rPr lang="en-US" sz="1100" u="sng" dirty="0">
                <a:hlinkClick r:id="rId4"/>
              </a:rPr>
              <a:t> project page</a:t>
            </a:r>
            <a:r>
              <a:rPr lang="en-US" sz="1100" dirty="0"/>
              <a:t>.  We also manage a </a:t>
            </a:r>
            <a:r>
              <a:rPr lang="en-US" sz="1100" u="sng" dirty="0">
                <a:hlinkClick r:id="rId5"/>
              </a:rPr>
              <a:t>SharePoint site</a:t>
            </a:r>
            <a:r>
              <a:rPr lang="en-US" sz="1100" dirty="0"/>
              <a:t> for cooperators that has protocols, resources, and a centralized database.  </a:t>
            </a:r>
            <a:r>
              <a:rPr lang="en-US" sz="1100" dirty="0" smtClean="0"/>
              <a:t>A Collector for ArcGIS </a:t>
            </a:r>
            <a:r>
              <a:rPr lang="en-US" sz="1100" dirty="0"/>
              <a:t>mobile app is available to streamline data </a:t>
            </a:r>
            <a:r>
              <a:rPr lang="en-US" sz="1100" dirty="0" smtClean="0"/>
              <a:t>collection into our </a:t>
            </a:r>
            <a:r>
              <a:rPr lang="en-US" sz="1100" dirty="0" smtClean="0">
                <a:hlinkClick r:id="rId6"/>
              </a:rPr>
              <a:t>ArcGIS Online database</a:t>
            </a:r>
            <a:r>
              <a:rPr lang="en-US" sz="1100" dirty="0" smtClean="0"/>
              <a:t>. </a:t>
            </a:r>
            <a:r>
              <a:rPr lang="en-US" sz="1100" dirty="0" smtClean="0"/>
              <a:t> A FIAM-specific user </a:t>
            </a:r>
            <a:r>
              <a:rPr lang="en-US" sz="1100" dirty="0" smtClean="0"/>
              <a:t>guide is available </a:t>
            </a:r>
            <a:r>
              <a:rPr lang="en-US" sz="1100" dirty="0" smtClean="0">
                <a:hlinkClick r:id="rId7"/>
              </a:rPr>
              <a:t>here</a:t>
            </a:r>
            <a:r>
              <a:rPr lang="en-US" sz="1100" dirty="0" smtClean="0"/>
              <a:t>.</a:t>
            </a:r>
            <a:endParaRPr lang="en-US" sz="1100" dirty="0"/>
          </a:p>
        </p:txBody>
      </p:sp>
      <p:sp>
        <p:nvSpPr>
          <p:cNvPr id="11" name="object 11"/>
          <p:cNvSpPr txBox="1"/>
          <p:nvPr/>
        </p:nvSpPr>
        <p:spPr>
          <a:xfrm>
            <a:off x="423059" y="8312542"/>
            <a:ext cx="5686426" cy="1166986"/>
          </a:xfrm>
          <a:prstGeom prst="rect">
            <a:avLst/>
          </a:prstGeom>
        </p:spPr>
        <p:txBody>
          <a:bodyPr vert="horz" wrap="square" lIns="0" tIns="0" rIns="0" bIns="0" rtlCol="0">
            <a:spAutoFit/>
          </a:bodyPr>
          <a:lstStyle/>
          <a:p>
            <a:pPr marL="12700">
              <a:lnSpc>
                <a:spcPts val="1310"/>
              </a:lnSpc>
            </a:pPr>
            <a:r>
              <a:rPr sz="1100" b="1" spc="-10" dirty="0" smtClean="0">
                <a:solidFill>
                  <a:srgbClr val="008B3F"/>
                </a:solidFill>
                <a:latin typeface="Century Gothic"/>
                <a:cs typeface="Century Gothic"/>
              </a:rPr>
              <a:t>CONTACT</a:t>
            </a:r>
            <a:r>
              <a:rPr sz="1100" b="1" spc="-5" dirty="0" smtClean="0">
                <a:solidFill>
                  <a:srgbClr val="008B3F"/>
                </a:solidFill>
                <a:latin typeface="Century Gothic"/>
                <a:cs typeface="Century Gothic"/>
              </a:rPr>
              <a:t> </a:t>
            </a:r>
            <a:r>
              <a:rPr sz="1100" b="1" spc="-10" dirty="0" smtClean="0">
                <a:solidFill>
                  <a:srgbClr val="008B3F"/>
                </a:solidFill>
                <a:latin typeface="Century Gothic"/>
                <a:cs typeface="Century Gothic"/>
              </a:rPr>
              <a:t>INFORMATION</a:t>
            </a:r>
            <a:endParaRPr lang="en-US" sz="1100" b="1" spc="-10" dirty="0" smtClean="0">
              <a:solidFill>
                <a:srgbClr val="008B3F"/>
              </a:solidFill>
              <a:latin typeface="Century Gothic"/>
              <a:cs typeface="Century Gothic"/>
            </a:endParaRPr>
          </a:p>
          <a:p>
            <a:pPr marL="12700">
              <a:lnSpc>
                <a:spcPts val="1310"/>
              </a:lnSpc>
            </a:pPr>
            <a:r>
              <a:rPr lang="en-US" sz="1100" dirty="0" smtClean="0">
                <a:cs typeface="Century Gothic"/>
              </a:rPr>
              <a:t>Joshua Booker, Zone Biologist: </a:t>
            </a:r>
            <a:r>
              <a:rPr lang="en-US" sz="1100" dirty="0" smtClean="0">
                <a:hlinkClick r:id="rId8"/>
              </a:rPr>
              <a:t>joshua_booker@fws.gov</a:t>
            </a:r>
            <a:endParaRPr lang="en-US" sz="1100" dirty="0" smtClean="0"/>
          </a:p>
          <a:p>
            <a:pPr marL="12700">
              <a:lnSpc>
                <a:spcPts val="1310"/>
              </a:lnSpc>
            </a:pPr>
            <a:r>
              <a:rPr lang="en-US" sz="1100" dirty="0" smtClean="0">
                <a:cs typeface="Century Gothic"/>
              </a:rPr>
              <a:t>Amanda McColpin, Project Coordinator: </a:t>
            </a:r>
            <a:r>
              <a:rPr lang="en-US" sz="1100" dirty="0" smtClean="0">
                <a:cs typeface="Century Gothic"/>
                <a:hlinkClick r:id="rId9"/>
              </a:rPr>
              <a:t>amanda_mccolpin@fws.gov</a:t>
            </a:r>
            <a:endParaRPr lang="en-US" sz="1100" dirty="0" smtClean="0">
              <a:cs typeface="Century Gothic"/>
            </a:endParaRPr>
          </a:p>
          <a:p>
            <a:pPr marL="12700">
              <a:lnSpc>
                <a:spcPts val="1310"/>
              </a:lnSpc>
            </a:pPr>
            <a:r>
              <a:rPr lang="en-US" sz="1100" dirty="0" smtClean="0">
                <a:cs typeface="Century Gothic"/>
              </a:rPr>
              <a:t>Visit our </a:t>
            </a:r>
            <a:r>
              <a:rPr lang="en-US" sz="1100" dirty="0" err="1" smtClean="0">
                <a:cs typeface="Century Gothic"/>
              </a:rPr>
              <a:t>ServCat</a:t>
            </a:r>
            <a:r>
              <a:rPr lang="en-US" sz="1100" dirty="0" smtClean="0">
                <a:cs typeface="Century Gothic"/>
              </a:rPr>
              <a:t> Project:  </a:t>
            </a:r>
            <a:r>
              <a:rPr lang="en-US" sz="1100" dirty="0">
                <a:hlinkClick r:id="rId4"/>
              </a:rPr>
              <a:t>https://</a:t>
            </a:r>
            <a:r>
              <a:rPr lang="en-US" sz="1100" dirty="0" smtClean="0">
                <a:hlinkClick r:id="rId4"/>
              </a:rPr>
              <a:t>ecos.fws.gov/ServCat/Reference/Profile/37545</a:t>
            </a:r>
            <a:endParaRPr lang="en-US" sz="1100" dirty="0" smtClean="0"/>
          </a:p>
          <a:p>
            <a:pPr marL="12700">
              <a:lnSpc>
                <a:spcPts val="1310"/>
              </a:lnSpc>
            </a:pPr>
            <a:r>
              <a:rPr lang="en-US" sz="1100" dirty="0" smtClean="0">
                <a:cs typeface="Century Gothic"/>
              </a:rPr>
              <a:t>More about the </a:t>
            </a:r>
            <a:r>
              <a:rPr lang="en-US" sz="1100" dirty="0">
                <a:cs typeface="Century Gothic"/>
              </a:rPr>
              <a:t>FIAM project: </a:t>
            </a:r>
            <a:r>
              <a:rPr lang="en-US" sz="1100" dirty="0">
                <a:cs typeface="Century Gothic"/>
                <a:hlinkClick r:id="rId10"/>
              </a:rPr>
              <a:t>https://</a:t>
            </a:r>
            <a:r>
              <a:rPr lang="en-US" sz="1100" dirty="0" smtClean="0">
                <a:cs typeface="Century Gothic"/>
                <a:hlinkClick r:id="rId10"/>
              </a:rPr>
              <a:t>www.fws.gov/Midwest/Planning/r3ssd/main.html?booker_invasive_plant_management</a:t>
            </a:r>
            <a:r>
              <a:rPr lang="en-US" sz="1100" dirty="0" smtClean="0">
                <a:cs typeface="Century Gothic"/>
              </a:rPr>
              <a:t>  </a:t>
            </a:r>
          </a:p>
          <a:p>
            <a:pPr marL="12700">
              <a:lnSpc>
                <a:spcPts val="1310"/>
              </a:lnSpc>
            </a:pPr>
            <a:endParaRPr sz="1100" dirty="0">
              <a:cs typeface="Century Gothic"/>
            </a:endParaRPr>
          </a:p>
        </p:txBody>
      </p:sp>
      <p:sp>
        <p:nvSpPr>
          <p:cNvPr id="15" name="object 7"/>
          <p:cNvSpPr txBox="1"/>
          <p:nvPr/>
        </p:nvSpPr>
        <p:spPr>
          <a:xfrm>
            <a:off x="3903504" y="3112435"/>
            <a:ext cx="3496071" cy="2198038"/>
          </a:xfrm>
          <a:prstGeom prst="rect">
            <a:avLst/>
          </a:prstGeom>
        </p:spPr>
        <p:txBody>
          <a:bodyPr vert="horz" wrap="square" lIns="0" tIns="0" rIns="0" bIns="0" rtlCol="0">
            <a:spAutoFit/>
          </a:bodyPr>
          <a:lstStyle/>
          <a:p>
            <a:pPr marL="12700">
              <a:lnSpc>
                <a:spcPts val="1310"/>
              </a:lnSpc>
            </a:pPr>
            <a:r>
              <a:rPr lang="en-US" sz="1100" b="1" dirty="0" smtClean="0">
                <a:solidFill>
                  <a:srgbClr val="008B3F"/>
                </a:solidFill>
                <a:latin typeface="Century Gothic"/>
                <a:cs typeface="Century Gothic"/>
              </a:rPr>
              <a:t>WHAT’S NEXT?</a:t>
            </a:r>
          </a:p>
          <a:p>
            <a:r>
              <a:rPr lang="en-US" sz="1100" dirty="0" smtClean="0"/>
              <a:t>The FIAM Regional Protocol Framework version was finalized in April, 2017. </a:t>
            </a:r>
            <a:r>
              <a:rPr lang="en-US" sz="1100" dirty="0"/>
              <a:t> The FIAM project will improve over time as more refuges begin to use it and its models.  We look forward to fully integrating our various models and tools to provide a seamless decision support system for the refuge users.  Although FIAM is currently focused on forest ecosystems, the project is flexible enough to be applied to other types of habitats if there is enough </a:t>
            </a:r>
            <a:r>
              <a:rPr lang="en-US" sz="1100" dirty="0" smtClean="0"/>
              <a:t>interest. </a:t>
            </a:r>
            <a:r>
              <a:rPr lang="en-US" sz="1100" dirty="0"/>
              <a:t>The project continues to evolve.  We recognize the major challenges of managing invasive species, and we want to maintain a focus on meeting managers’ needs.  Contact your Zone Biologist if your station is interested in participating.  </a:t>
            </a:r>
          </a:p>
        </p:txBody>
      </p:sp>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09574" y="9372600"/>
            <a:ext cx="7016127" cy="348946"/>
          </a:xfrm>
          <a:prstGeom prst="rect">
            <a:avLst/>
          </a:prstGeom>
        </p:spPr>
      </p:pic>
      <p:pic>
        <p:nvPicPr>
          <p:cNvPr id="20" name="Pictur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562085" y="8229600"/>
            <a:ext cx="863617" cy="1019224"/>
          </a:xfrm>
          <a:prstGeom prst="rect">
            <a:avLst/>
          </a:prstGeom>
        </p:spPr>
      </p:pic>
      <p:sp>
        <p:nvSpPr>
          <p:cNvPr id="3" name="TextBox 2"/>
          <p:cNvSpPr txBox="1"/>
          <p:nvPr/>
        </p:nvSpPr>
        <p:spPr>
          <a:xfrm>
            <a:off x="5941890" y="9372235"/>
            <a:ext cx="1463862" cy="261610"/>
          </a:xfrm>
          <a:prstGeom prst="rect">
            <a:avLst/>
          </a:prstGeom>
          <a:noFill/>
        </p:spPr>
        <p:txBody>
          <a:bodyPr wrap="none" rtlCol="0">
            <a:spAutoFit/>
          </a:bodyPr>
          <a:lstStyle/>
          <a:p>
            <a:r>
              <a:rPr lang="en-US" sz="1100" dirty="0" smtClean="0"/>
              <a:t>Updated August, 2018</a:t>
            </a:r>
            <a:endParaRPr lang="en-US" sz="1100" dirty="0"/>
          </a:p>
        </p:txBody>
      </p:sp>
      <p:sp>
        <p:nvSpPr>
          <p:cNvPr id="4" name="TextBox 3"/>
          <p:cNvSpPr txBox="1"/>
          <p:nvPr/>
        </p:nvSpPr>
        <p:spPr>
          <a:xfrm>
            <a:off x="3810000" y="7315200"/>
            <a:ext cx="2968120" cy="1015663"/>
          </a:xfrm>
          <a:prstGeom prst="rect">
            <a:avLst/>
          </a:prstGeom>
          <a:noFill/>
        </p:spPr>
        <p:txBody>
          <a:bodyPr wrap="none" rtlCol="0">
            <a:spAutoFit/>
          </a:bodyPr>
          <a:lstStyle/>
          <a:p>
            <a:pPr marL="12700" marR="5080">
              <a:lnSpc>
                <a:spcPts val="1200"/>
              </a:lnSpc>
              <a:spcBef>
                <a:spcPts val="30"/>
              </a:spcBef>
            </a:pPr>
            <a:r>
              <a:rPr lang="en-US" sz="1100" b="1" dirty="0">
                <a:solidFill>
                  <a:srgbClr val="008B3F"/>
                </a:solidFill>
                <a:latin typeface="Century Gothic" panose="020B0502020202020204" pitchFamily="34" charset="0"/>
                <a:cs typeface="Century Gothic"/>
              </a:rPr>
              <a:t>THE NUMBERS</a:t>
            </a:r>
          </a:p>
          <a:p>
            <a:pPr marL="12700" marR="5080">
              <a:lnSpc>
                <a:spcPts val="1200"/>
              </a:lnSpc>
              <a:spcBef>
                <a:spcPts val="30"/>
              </a:spcBef>
            </a:pPr>
            <a:r>
              <a:rPr lang="en-US" sz="1100" i="1" spc="-30" dirty="0">
                <a:solidFill>
                  <a:srgbClr val="231F20"/>
                </a:solidFill>
                <a:latin typeface="+mj-lt"/>
                <a:cs typeface="Arial" panose="020B0604020202020204" pitchFamily="34" charset="0"/>
              </a:rPr>
              <a:t>Dates</a:t>
            </a:r>
            <a:r>
              <a:rPr lang="en-US" sz="1100" spc="-30" dirty="0">
                <a:solidFill>
                  <a:srgbClr val="231F20"/>
                </a:solidFill>
                <a:latin typeface="+mj-lt"/>
                <a:cs typeface="Arial" panose="020B0604020202020204" pitchFamily="34" charset="0"/>
              </a:rPr>
              <a:t>:  </a:t>
            </a:r>
            <a:r>
              <a:rPr lang="en-US" sz="1100" spc="-30" dirty="0" smtClean="0">
                <a:solidFill>
                  <a:srgbClr val="231F20"/>
                </a:solidFill>
                <a:latin typeface="+mj-lt"/>
                <a:cs typeface="Arial" panose="020B0604020202020204" pitchFamily="34" charset="0"/>
              </a:rPr>
              <a:t>2009 </a:t>
            </a:r>
            <a:r>
              <a:rPr lang="en-US" sz="1100" spc="-30" dirty="0">
                <a:solidFill>
                  <a:srgbClr val="231F20"/>
                </a:solidFill>
                <a:latin typeface="+mj-lt"/>
                <a:cs typeface="Arial" panose="020B0604020202020204" pitchFamily="34" charset="0"/>
              </a:rPr>
              <a:t>- Present</a:t>
            </a:r>
          </a:p>
          <a:p>
            <a:pPr marL="12700" marR="5080">
              <a:lnSpc>
                <a:spcPts val="1200"/>
              </a:lnSpc>
              <a:spcBef>
                <a:spcPts val="30"/>
              </a:spcBef>
            </a:pPr>
            <a:r>
              <a:rPr lang="en-US" sz="1100" i="1" spc="-30" dirty="0" smtClean="0">
                <a:solidFill>
                  <a:srgbClr val="231F20"/>
                </a:solidFill>
                <a:latin typeface="+mj-lt"/>
                <a:cs typeface="Arial" panose="020B0604020202020204" pitchFamily="34" charset="0"/>
              </a:rPr>
              <a:t>Number of Refuges</a:t>
            </a:r>
            <a:r>
              <a:rPr lang="en-US" sz="1100" spc="-30" dirty="0" smtClean="0">
                <a:solidFill>
                  <a:srgbClr val="231F20"/>
                </a:solidFill>
                <a:latin typeface="+mj-lt"/>
                <a:cs typeface="Arial" panose="020B0604020202020204" pitchFamily="34" charset="0"/>
              </a:rPr>
              <a:t>: 7 </a:t>
            </a:r>
            <a:r>
              <a:rPr lang="en-US" sz="1100" spc="-30" dirty="0">
                <a:solidFill>
                  <a:srgbClr val="231F20"/>
                </a:solidFill>
                <a:latin typeface="+mj-lt"/>
                <a:cs typeface="Arial" panose="020B0604020202020204" pitchFamily="34" charset="0"/>
              </a:rPr>
              <a:t>enrolled</a:t>
            </a:r>
          </a:p>
          <a:p>
            <a:pPr marL="12700" marR="5080">
              <a:lnSpc>
                <a:spcPts val="1200"/>
              </a:lnSpc>
              <a:spcBef>
                <a:spcPts val="30"/>
              </a:spcBef>
            </a:pPr>
            <a:r>
              <a:rPr lang="en-US" sz="1100" i="1" spc="-30" dirty="0">
                <a:solidFill>
                  <a:srgbClr val="231F20"/>
                </a:solidFill>
                <a:latin typeface="+mj-lt"/>
                <a:cs typeface="Arial" panose="020B0604020202020204" pitchFamily="34" charset="0"/>
              </a:rPr>
              <a:t>Acres </a:t>
            </a:r>
            <a:r>
              <a:rPr lang="en-US" sz="1100" i="1" spc="-30" dirty="0" smtClean="0">
                <a:solidFill>
                  <a:srgbClr val="231F20"/>
                </a:solidFill>
                <a:latin typeface="+mj-lt"/>
                <a:cs typeface="Arial" panose="020B0604020202020204" pitchFamily="34" charset="0"/>
              </a:rPr>
              <a:t>to be inventoried</a:t>
            </a:r>
            <a:r>
              <a:rPr lang="en-US" sz="1100" spc="-30" dirty="0" smtClean="0">
                <a:solidFill>
                  <a:srgbClr val="231F20"/>
                </a:solidFill>
                <a:latin typeface="+mj-lt"/>
                <a:cs typeface="Arial" panose="020B0604020202020204" pitchFamily="34" charset="0"/>
              </a:rPr>
              <a:t>: 80,860</a:t>
            </a:r>
          </a:p>
          <a:p>
            <a:pPr marL="12700" marR="5080">
              <a:lnSpc>
                <a:spcPts val="1200"/>
              </a:lnSpc>
              <a:spcBef>
                <a:spcPts val="30"/>
              </a:spcBef>
            </a:pPr>
            <a:r>
              <a:rPr lang="en-US" sz="1100" i="1" spc="-30" dirty="0" smtClean="0">
                <a:solidFill>
                  <a:srgbClr val="231F20"/>
                </a:solidFill>
                <a:latin typeface="+mj-lt"/>
                <a:cs typeface="Arial" panose="020B0604020202020204" pitchFamily="34" charset="0"/>
              </a:rPr>
              <a:t>Acres inventoried thus far (as of 8/21/2018): </a:t>
            </a:r>
            <a:r>
              <a:rPr lang="en-US" sz="1100" spc="-30" dirty="0" smtClean="0">
                <a:solidFill>
                  <a:srgbClr val="231F20"/>
                </a:solidFill>
                <a:latin typeface="+mj-lt"/>
                <a:cs typeface="Arial" panose="020B0604020202020204" pitchFamily="34" charset="0"/>
              </a:rPr>
              <a:t>54,350</a:t>
            </a:r>
          </a:p>
          <a:p>
            <a:pPr marL="12700" marR="5080">
              <a:lnSpc>
                <a:spcPts val="1200"/>
              </a:lnSpc>
              <a:spcBef>
                <a:spcPts val="30"/>
              </a:spcBef>
            </a:pPr>
            <a:r>
              <a:rPr lang="en-US" sz="1100" i="1" spc="-30" dirty="0" smtClean="0">
                <a:solidFill>
                  <a:srgbClr val="231F20"/>
                </a:solidFill>
                <a:latin typeface="+mj-lt"/>
                <a:cs typeface="Arial" panose="020B0604020202020204" pitchFamily="34" charset="0"/>
              </a:rPr>
              <a:t>Monitored acres: 53.6 </a:t>
            </a:r>
            <a:endParaRPr lang="en-US" sz="1100" i="1" spc="-30" dirty="0">
              <a:solidFill>
                <a:srgbClr val="231F20"/>
              </a:solidFill>
              <a:latin typeface="+mj-lt"/>
              <a:cs typeface="Arial" panose="020B0604020202020204" pitchFamily="34" charset="0"/>
            </a:endParaRPr>
          </a:p>
        </p:txBody>
      </p:sp>
      <p:pic>
        <p:nvPicPr>
          <p:cNvPr id="1026"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3058" y="3112434"/>
            <a:ext cx="3306475" cy="4222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409574" y="7335351"/>
            <a:ext cx="3319959" cy="707886"/>
          </a:xfrm>
          <a:prstGeom prst="rect">
            <a:avLst/>
          </a:prstGeom>
          <a:noFill/>
        </p:spPr>
        <p:txBody>
          <a:bodyPr wrap="square" rtlCol="0">
            <a:spAutoFit/>
          </a:bodyPr>
          <a:lstStyle/>
          <a:p>
            <a:pPr marL="12700" marR="5080">
              <a:lnSpc>
                <a:spcPts val="1200"/>
              </a:lnSpc>
              <a:spcBef>
                <a:spcPts val="30"/>
              </a:spcBef>
            </a:pPr>
            <a:r>
              <a:rPr lang="en-US" sz="1000" i="1" spc="-30" dirty="0" smtClean="0">
                <a:latin typeface="+mj-lt"/>
                <a:cs typeface="Arial" panose="020B0604020202020204" pitchFamily="34" charset="0"/>
              </a:rPr>
              <a:t>Map of </a:t>
            </a:r>
            <a:r>
              <a:rPr lang="en-US" sz="1000" i="1" spc="-30" dirty="0" err="1" smtClean="0">
                <a:latin typeface="+mj-lt"/>
                <a:cs typeface="Arial" panose="020B0604020202020204" pitchFamily="34" charset="0"/>
              </a:rPr>
              <a:t>Muscatatuck</a:t>
            </a:r>
            <a:r>
              <a:rPr lang="en-US" sz="1000" i="1" spc="-30" dirty="0" smtClean="0">
                <a:latin typeface="+mj-lt"/>
                <a:cs typeface="Arial" panose="020B0604020202020204" pitchFamily="34" charset="0"/>
              </a:rPr>
              <a:t> NWR depicting the 0.25-hectare grid cells that were invaded by </a:t>
            </a:r>
            <a:r>
              <a:rPr lang="en-US" sz="1000" i="1" spc="-30" dirty="0">
                <a:latin typeface="+mj-lt"/>
                <a:cs typeface="Arial" panose="020B0604020202020204" pitchFamily="34" charset="0"/>
              </a:rPr>
              <a:t>a</a:t>
            </a:r>
            <a:r>
              <a:rPr lang="en-US" sz="1000" i="1" spc="-30" dirty="0" smtClean="0">
                <a:latin typeface="+mj-lt"/>
                <a:cs typeface="Arial" panose="020B0604020202020204" pitchFamily="34" charset="0"/>
              </a:rPr>
              <a:t>utumn olive. Darker shaded cells indicate a higher infestation level. These data are based on the 2011 FIAM inventory conducted at </a:t>
            </a:r>
            <a:r>
              <a:rPr lang="en-US" sz="1000" i="1" spc="-30" dirty="0" err="1" smtClean="0">
                <a:latin typeface="+mj-lt"/>
                <a:cs typeface="Arial" panose="020B0604020202020204" pitchFamily="34" charset="0"/>
              </a:rPr>
              <a:t>Muscatatuck</a:t>
            </a:r>
            <a:r>
              <a:rPr lang="en-US" sz="1000" i="1" spc="-30" dirty="0" smtClean="0">
                <a:latin typeface="+mj-lt"/>
                <a:cs typeface="Arial" panose="020B0604020202020204" pitchFamily="34" charset="0"/>
              </a:rPr>
              <a:t>.</a:t>
            </a:r>
            <a:endParaRPr lang="en-US" sz="1000" i="1" spc="-30" dirty="0">
              <a:latin typeface="+mj-lt"/>
              <a:cs typeface="Arial" panose="020B0604020202020204"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8986</TotalTime>
  <Words>320</Words>
  <Application>Microsoft Office PowerPoint</Application>
  <PresentationFormat>Custom</PresentationFormat>
  <Paragraphs>36</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Century</vt:lpstr>
      <vt:lpstr>Century Gothic</vt:lpstr>
      <vt:lpstr>Monotype Corsiva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Knutson, Melinda</dc:creator>
  <cp:lastModifiedBy>McColpin, Amanda C</cp:lastModifiedBy>
  <cp:revision>74</cp:revision>
  <dcterms:created xsi:type="dcterms:W3CDTF">2016-05-09T11:22:29Z</dcterms:created>
  <dcterms:modified xsi:type="dcterms:W3CDTF">2019-04-22T14:15:26Z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2016-05-06T00:00:00Z</vt:filetime>
  </property>
  <property fmtid="{D5CDD505-2E9C-101B-9397-08002B2CF9AE}" pid="3" name="LastSaved">
    <vt:filetime>2016-05-09T00:00:00Z</vt:filetime>
  </property>
</Properties>
</file>